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5268"/>
            <a:ext cx="9121317" cy="49720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21317" y="4745804"/>
            <a:ext cx="9143999" cy="497204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70580" y="87414"/>
            <a:ext cx="8410574" cy="3809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69714" y="3914318"/>
            <a:ext cx="544766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08689" y="6973659"/>
            <a:ext cx="7980045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1781" y="1873339"/>
            <a:ext cx="17217136" cy="1125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02334" y="3316961"/>
            <a:ext cx="7565390" cy="222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0594" y="-1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2621" y="1232611"/>
            <a:ext cx="8982075" cy="46339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ct val="99600"/>
              </a:lnSpc>
              <a:spcBef>
                <a:spcPts val="135"/>
              </a:spcBef>
            </a:pPr>
            <a:r>
              <a:rPr sz="7500" spc="85" dirty="0"/>
              <a:t>Optimizing</a:t>
            </a:r>
            <a:r>
              <a:rPr sz="7500" spc="100" dirty="0"/>
              <a:t> </a:t>
            </a:r>
            <a:r>
              <a:rPr sz="7500" spc="-50" dirty="0"/>
              <a:t>Network </a:t>
            </a:r>
            <a:r>
              <a:rPr sz="7500" dirty="0"/>
              <a:t>Performance</a:t>
            </a:r>
            <a:r>
              <a:rPr sz="7500" spc="-265" dirty="0"/>
              <a:t> </a:t>
            </a:r>
            <a:r>
              <a:rPr sz="7500" spc="-20" dirty="0"/>
              <a:t>with </a:t>
            </a:r>
            <a:r>
              <a:rPr sz="7500" spc="-50" dirty="0"/>
              <a:t>Wireshark</a:t>
            </a:r>
            <a:r>
              <a:rPr sz="7500" spc="-210" dirty="0"/>
              <a:t> </a:t>
            </a:r>
            <a:r>
              <a:rPr sz="7500" dirty="0"/>
              <a:t>and</a:t>
            </a:r>
            <a:r>
              <a:rPr sz="7500" spc="-170" dirty="0"/>
              <a:t> </a:t>
            </a:r>
            <a:r>
              <a:rPr lang="en-US" sz="7500" spc="155" dirty="0"/>
              <a:t>PRTG</a:t>
            </a:r>
            <a:endParaRPr sz="75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5568" y="7599286"/>
            <a:ext cx="238125" cy="2381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5568" y="8389861"/>
            <a:ext cx="238125" cy="2381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265693" y="5718543"/>
            <a:ext cx="5474970" cy="31775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b="1" dirty="0">
                <a:solidFill>
                  <a:srgbClr val="F4F4F4"/>
                </a:solidFill>
                <a:latin typeface="Cambria"/>
                <a:cs typeface="Cambria"/>
              </a:rPr>
              <a:t>Prsented</a:t>
            </a:r>
            <a:r>
              <a:rPr sz="5150" b="1" spc="110" dirty="0">
                <a:solidFill>
                  <a:srgbClr val="F4F4F4"/>
                </a:solidFill>
                <a:latin typeface="Cambria"/>
                <a:cs typeface="Cambria"/>
              </a:rPr>
              <a:t> </a:t>
            </a:r>
            <a:r>
              <a:rPr sz="5150" b="1" spc="-25" dirty="0">
                <a:solidFill>
                  <a:srgbClr val="F4F4F4"/>
                </a:solidFill>
                <a:latin typeface="Cambria"/>
                <a:cs typeface="Cambria"/>
              </a:rPr>
              <a:t>by:</a:t>
            </a:r>
            <a:endParaRPr sz="515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5150" dirty="0">
              <a:latin typeface="Cambria"/>
              <a:cs typeface="Cambria"/>
            </a:endParaRPr>
          </a:p>
          <a:p>
            <a:pPr marL="812800" marR="5080">
              <a:lnSpc>
                <a:spcPct val="100699"/>
              </a:lnSpc>
            </a:pPr>
            <a:r>
              <a:rPr sz="5150" spc="160" dirty="0">
                <a:solidFill>
                  <a:srgbClr val="F4F4F4"/>
                </a:solidFill>
                <a:latin typeface="Cambria"/>
                <a:cs typeface="Cambria"/>
              </a:rPr>
              <a:t>Hesham</a:t>
            </a:r>
            <a:r>
              <a:rPr sz="5150" spc="-10" dirty="0">
                <a:solidFill>
                  <a:srgbClr val="F4F4F4"/>
                </a:solidFill>
                <a:latin typeface="Cambria"/>
                <a:cs typeface="Cambria"/>
              </a:rPr>
              <a:t> </a:t>
            </a:r>
            <a:r>
              <a:rPr sz="5150" spc="145" dirty="0">
                <a:solidFill>
                  <a:srgbClr val="F4F4F4"/>
                </a:solidFill>
                <a:latin typeface="Cambria"/>
                <a:cs typeface="Cambria"/>
              </a:rPr>
              <a:t>Ahmed </a:t>
            </a:r>
            <a:r>
              <a:rPr sz="5150" spc="50" dirty="0">
                <a:solidFill>
                  <a:srgbClr val="F4F4F4"/>
                </a:solidFill>
                <a:latin typeface="Cambria"/>
                <a:cs typeface="Cambria"/>
              </a:rPr>
              <a:t>Yousif</a:t>
            </a:r>
            <a:r>
              <a:rPr sz="5150" spc="-20" dirty="0">
                <a:solidFill>
                  <a:srgbClr val="F4F4F4"/>
                </a:solidFill>
                <a:latin typeface="Cambria"/>
                <a:cs typeface="Cambria"/>
              </a:rPr>
              <a:t> </a:t>
            </a:r>
            <a:r>
              <a:rPr sz="5150" spc="145" dirty="0">
                <a:solidFill>
                  <a:srgbClr val="F4F4F4"/>
                </a:solidFill>
                <a:latin typeface="Cambria"/>
                <a:cs typeface="Cambria"/>
              </a:rPr>
              <a:t>Ahmed</a:t>
            </a:r>
            <a:endParaRPr sz="5150" dirty="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060450" cy="102227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9525" y="1419873"/>
            <a:ext cx="5479415" cy="1240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3950" spc="55" dirty="0">
                <a:solidFill>
                  <a:srgbClr val="000000"/>
                </a:solidFill>
              </a:rPr>
              <a:t>Real-</a:t>
            </a:r>
            <a:r>
              <a:rPr sz="3950" spc="60" dirty="0">
                <a:solidFill>
                  <a:srgbClr val="000000"/>
                </a:solidFill>
              </a:rPr>
              <a:t>time </a:t>
            </a:r>
            <a:r>
              <a:rPr sz="3950" spc="-10" dirty="0">
                <a:solidFill>
                  <a:srgbClr val="000000"/>
                </a:solidFill>
              </a:rPr>
              <a:t>Performance</a:t>
            </a:r>
            <a:endParaRPr sz="3950" dirty="0"/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3950" spc="-10" dirty="0">
                <a:solidFill>
                  <a:srgbClr val="000000"/>
                </a:solidFill>
              </a:rPr>
              <a:t>Monitoring</a:t>
            </a:r>
            <a:endParaRPr sz="3950" dirty="0"/>
          </a:p>
        </p:txBody>
      </p:sp>
      <p:sp>
        <p:nvSpPr>
          <p:cNvPr id="7" name="object 7"/>
          <p:cNvSpPr txBox="1"/>
          <p:nvPr/>
        </p:nvSpPr>
        <p:spPr>
          <a:xfrm>
            <a:off x="1195849" y="3092451"/>
            <a:ext cx="4373101" cy="598689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R="514350" algn="ctr">
              <a:lnSpc>
                <a:spcPct val="100000"/>
              </a:lnSpc>
              <a:spcBef>
                <a:spcPts val="605"/>
              </a:spcBef>
            </a:pPr>
            <a:r>
              <a:rPr lang="en-US" sz="3200" spc="55" dirty="0">
                <a:latin typeface="Verdana"/>
                <a:cs typeface="Verdana"/>
              </a:rPr>
              <a:t>Implementing real time network performance monitoring with PRTG . Identify and respond to performance issue as they occur. Ensure consistent network reliability and uptime.</a:t>
            </a:r>
            <a:endParaRPr sz="3200" dirty="0">
              <a:latin typeface="Verdana"/>
              <a:cs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928C8-0626-7E91-B9EC-3DC297F2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0" y="4845050"/>
            <a:ext cx="12649200" cy="51674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03AB98-5340-5D6E-E9C3-07304727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3" y="425450"/>
            <a:ext cx="5952788" cy="3779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49950" y="203722"/>
            <a:ext cx="12655550" cy="11973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701675">
              <a:lnSpc>
                <a:spcPct val="101299"/>
              </a:lnSpc>
              <a:spcBef>
                <a:spcPts val="60"/>
              </a:spcBef>
            </a:pPr>
            <a:r>
              <a:rPr lang="en-US" sz="3950" spc="-10" dirty="0">
                <a:solidFill>
                  <a:srgbClr val="000000"/>
                </a:solidFill>
              </a:rPr>
              <a:t>Alarm system and uptime and downtime status and bandwidth usage </a:t>
            </a:r>
            <a:endParaRPr sz="3950" spc="-1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99D7C-96E1-7E50-A317-017614B1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8" y="2559050"/>
            <a:ext cx="17900704" cy="7391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15BDA-3A40-DBD6-5928-DF0364951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2" y="203722"/>
            <a:ext cx="5410200" cy="2653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49350" y="1797050"/>
            <a:ext cx="11658600" cy="772775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42900" marR="43815" lvl="0" indent="-342900" algn="just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44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Advantage of </a:t>
            </a:r>
            <a:r>
              <a:rPr lang="en-US" sz="4400" b="1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Paessler</a:t>
            </a:r>
            <a:r>
              <a:rPr lang="en-US" sz="44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PRTG:</a:t>
            </a:r>
            <a:endParaRPr lang="en-US" sz="44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Free version available</a:t>
            </a: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Detailed dashboard</a:t>
            </a: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Auto-configure feature</a:t>
            </a: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Fast response customer service</a:t>
            </a: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25"/>
              </a:spcAft>
              <a:buFont typeface="Calibri" panose="020F0502020204030204" pitchFamily="34" charset="0"/>
              <a:buChar char="-"/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Quick notification system</a:t>
            </a:r>
          </a:p>
          <a:p>
            <a:pPr marL="0" marR="43815" lvl="0" indent="0" algn="just">
              <a:lnSpc>
                <a:spcPct val="104000"/>
              </a:lnSpc>
              <a:spcBef>
                <a:spcPts val="0"/>
              </a:spcBef>
              <a:spcAft>
                <a:spcPts val="25"/>
              </a:spcAft>
              <a:buNone/>
            </a:pPr>
            <a:endParaRPr lang="en-US" sz="4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44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Disadvantages of </a:t>
            </a:r>
            <a:r>
              <a:rPr lang="en-US" sz="4400" b="1" u="sng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Paessler</a:t>
            </a:r>
            <a:r>
              <a:rPr lang="en-US" sz="44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PRTG:</a:t>
            </a:r>
            <a:endParaRPr lang="en-US" sz="44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windows based specifically</a:t>
            </a:r>
          </a:p>
          <a:p>
            <a:pPr marL="342900" marR="43815" lvl="0" indent="-342900" algn="just" rtl="0">
              <a:lnSpc>
                <a:spcPct val="104000"/>
              </a:lnSpc>
              <a:spcBef>
                <a:spcPts val="0"/>
              </a:spcBef>
              <a:spcAft>
                <a:spcPts val="25"/>
              </a:spcAft>
              <a:buFont typeface="Calibri" panose="020F0502020204030204" pitchFamily="34" charset="0"/>
              <a:buChar char="-"/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 free after 30 days.</a:t>
            </a: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25"/>
              </a:spcAft>
              <a:buFont typeface="Calibri" panose="020F0502020204030204" pitchFamily="34" charset="0"/>
              <a:buChar char="-"/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Limited scalability for large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101F7-E9F0-92E7-293A-079BD72B2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88" y="1568450"/>
            <a:ext cx="9045202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29D9B864-CA8A-AE13-7AE0-C17A5B04261E}"/>
              </a:ext>
            </a:extLst>
          </p:cNvPr>
          <p:cNvSpPr txBox="1"/>
          <p:nvPr/>
        </p:nvSpPr>
        <p:spPr>
          <a:xfrm>
            <a:off x="615950" y="2344402"/>
            <a:ext cx="8229600" cy="631506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42900" marR="43815" lvl="0" indent="-342900" algn="just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44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Advantage of </a:t>
            </a:r>
            <a:r>
              <a:rPr lang="en-US" sz="44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Wireshark</a:t>
            </a:r>
            <a:r>
              <a:rPr lang="en-US" sz="44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en-US" sz="44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4400" dirty="0"/>
              <a:t>Powerful Packet Analysis Capabilities</a:t>
            </a:r>
            <a:endParaRPr lang="en-US" sz="4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4400" dirty="0"/>
              <a:t>Real-time Monitoring</a:t>
            </a:r>
            <a:endParaRPr lang="en-US" sz="4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25"/>
              </a:spcAft>
              <a:buFont typeface="Calibri" panose="020F0502020204030204" pitchFamily="34" charset="0"/>
              <a:buChar char="-"/>
            </a:pPr>
            <a:r>
              <a:rPr lang="en-US" sz="4400" dirty="0"/>
              <a:t>Shows Detailed Information</a:t>
            </a:r>
          </a:p>
          <a:p>
            <a:pPr marR="43815" lvl="0" algn="just">
              <a:lnSpc>
                <a:spcPct val="104000"/>
              </a:lnSpc>
              <a:spcBef>
                <a:spcPts val="0"/>
              </a:spcBef>
              <a:spcAft>
                <a:spcPts val="25"/>
              </a:spcAft>
            </a:pPr>
            <a:endParaRPr lang="en-US" sz="4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44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Disadvantages of </a:t>
            </a:r>
            <a:r>
              <a:rPr lang="en-US" sz="44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Wireshark</a:t>
            </a:r>
            <a:r>
              <a:rPr lang="en-US" sz="44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en-US" sz="440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4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4400" dirty="0"/>
              <a:t>Hard for Beginners</a:t>
            </a:r>
          </a:p>
          <a:p>
            <a:pPr marL="342900" marR="43815" lvl="0" indent="-34290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4400" dirty="0"/>
              <a:t>Needs Lots of Computer Power</a:t>
            </a:r>
            <a:endParaRPr lang="en-US" sz="4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CC236042-2A67-13FD-C361-3BF5E84DB8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9550" y="0"/>
            <a:ext cx="7918450" cy="102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8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76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78003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0" spc="170" dirty="0">
                <a:solidFill>
                  <a:srgbClr val="000000"/>
                </a:solidFill>
              </a:rPr>
              <a:t>Conclusion</a:t>
            </a:r>
            <a:endParaRPr sz="10000"/>
          </a:p>
        </p:txBody>
      </p:sp>
      <p:sp>
        <p:nvSpPr>
          <p:cNvPr id="4" name="object 4"/>
          <p:cNvSpPr txBox="1"/>
          <p:nvPr/>
        </p:nvSpPr>
        <p:spPr>
          <a:xfrm>
            <a:off x="4283179" y="4660100"/>
            <a:ext cx="9712325" cy="1545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algn="ctr">
              <a:lnSpc>
                <a:spcPct val="102000"/>
              </a:lnSpc>
              <a:spcBef>
                <a:spcPts val="65"/>
              </a:spcBef>
            </a:pPr>
            <a:r>
              <a:rPr sz="2450" dirty="0">
                <a:latin typeface="Verdana"/>
                <a:cs typeface="Verdana"/>
              </a:rPr>
              <a:t>Harness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power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b="1" spc="-125" dirty="0">
                <a:latin typeface="Verdana"/>
                <a:cs typeface="Verdana"/>
              </a:rPr>
              <a:t>Wireshark</a:t>
            </a:r>
            <a:r>
              <a:rPr sz="2450" b="1" spc="-16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lang="en-US" sz="2450" b="1" spc="-70" dirty="0">
                <a:latin typeface="Verdana"/>
                <a:cs typeface="Verdana"/>
              </a:rPr>
              <a:t>PRTG</a:t>
            </a:r>
            <a:r>
              <a:rPr sz="2450" b="1" spc="-16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optimize </a:t>
            </a:r>
            <a:r>
              <a:rPr sz="2450" b="1" spc="-125" dirty="0">
                <a:latin typeface="Verdana"/>
                <a:cs typeface="Verdana"/>
              </a:rPr>
              <a:t>network</a:t>
            </a:r>
            <a:r>
              <a:rPr sz="2450" b="1" spc="-65" dirty="0">
                <a:latin typeface="Verdana"/>
                <a:cs typeface="Verdana"/>
              </a:rPr>
              <a:t> </a:t>
            </a:r>
            <a:r>
              <a:rPr sz="2450" b="1" spc="-125" dirty="0">
                <a:latin typeface="Verdana"/>
                <a:cs typeface="Verdana"/>
              </a:rPr>
              <a:t>performance</a:t>
            </a:r>
            <a:r>
              <a:rPr sz="2450" spc="-125" dirty="0">
                <a:latin typeface="Verdana"/>
                <a:cs typeface="Verdana"/>
              </a:rPr>
              <a:t>.</a:t>
            </a:r>
            <a:r>
              <a:rPr sz="2450" spc="-130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Empower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your</a:t>
            </a:r>
            <a:r>
              <a:rPr sz="2450" spc="-13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organization</a:t>
            </a:r>
            <a:r>
              <a:rPr sz="2450" spc="-13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with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in- </a:t>
            </a:r>
            <a:r>
              <a:rPr sz="2450" spc="95" dirty="0">
                <a:latin typeface="Verdana"/>
                <a:cs typeface="Verdana"/>
              </a:rPr>
              <a:t>depth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network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75" dirty="0">
                <a:latin typeface="Verdana"/>
                <a:cs typeface="Verdana"/>
              </a:rPr>
              <a:t>analysis,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monitoring,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optimization.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Ensure </a:t>
            </a:r>
            <a:r>
              <a:rPr sz="2450" spc="-20" dirty="0">
                <a:latin typeface="Verdana"/>
                <a:cs typeface="Verdana"/>
              </a:rPr>
              <a:t>a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lang="en-US" sz="2450" spc="-125" dirty="0">
                <a:latin typeface="Verdana"/>
                <a:cs typeface="Verdana"/>
              </a:rPr>
              <a:t>good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efﬁcient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b="1" spc="-125" dirty="0">
                <a:latin typeface="Verdana"/>
                <a:cs typeface="Verdana"/>
              </a:rPr>
              <a:t>network</a:t>
            </a:r>
            <a:r>
              <a:rPr sz="2450" b="1" spc="-55" dirty="0">
                <a:latin typeface="Verdana"/>
                <a:cs typeface="Verdana"/>
              </a:rPr>
              <a:t> </a:t>
            </a:r>
            <a:r>
              <a:rPr sz="2450" b="1" spc="-60" dirty="0">
                <a:latin typeface="Verdana"/>
                <a:cs typeface="Verdana"/>
              </a:rPr>
              <a:t>infrastructure</a:t>
            </a:r>
            <a:r>
              <a:rPr sz="2450" spc="-60" dirty="0"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5152" y="1327243"/>
            <a:ext cx="7125970" cy="4295140"/>
          </a:xfrm>
          <a:prstGeom prst="rect">
            <a:avLst/>
          </a:prstGeom>
        </p:spPr>
        <p:txBody>
          <a:bodyPr vert="horz" wrap="square" lIns="0" tIns="1217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85"/>
              </a:spcBef>
            </a:pPr>
            <a:r>
              <a:rPr sz="14950" spc="-45" dirty="0"/>
              <a:t>Thanks!</a:t>
            </a:r>
            <a:endParaRPr sz="14950"/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3350" spc="-85" dirty="0">
                <a:latin typeface="Verdana"/>
                <a:cs typeface="Verdana"/>
              </a:rPr>
              <a:t>Do</a:t>
            </a:r>
            <a:r>
              <a:rPr sz="3350" spc="-190" dirty="0">
                <a:latin typeface="Verdana"/>
                <a:cs typeface="Verdana"/>
              </a:rPr>
              <a:t> </a:t>
            </a:r>
            <a:r>
              <a:rPr sz="3350" spc="-185" dirty="0">
                <a:latin typeface="Verdana"/>
                <a:cs typeface="Verdana"/>
              </a:rPr>
              <a:t>you</a:t>
            </a:r>
            <a:r>
              <a:rPr sz="3350" spc="-190" dirty="0">
                <a:latin typeface="Verdana"/>
                <a:cs typeface="Verdana"/>
              </a:rPr>
              <a:t> </a:t>
            </a:r>
            <a:r>
              <a:rPr sz="3350" spc="-195" dirty="0">
                <a:latin typeface="Verdana"/>
                <a:cs typeface="Verdana"/>
              </a:rPr>
              <a:t>have</a:t>
            </a:r>
            <a:r>
              <a:rPr sz="3350" spc="-190" dirty="0">
                <a:latin typeface="Verdana"/>
                <a:cs typeface="Verdana"/>
              </a:rPr>
              <a:t> any </a:t>
            </a:r>
            <a:r>
              <a:rPr sz="3350" spc="-35" dirty="0">
                <a:latin typeface="Verdana"/>
                <a:cs typeface="Verdana"/>
              </a:rPr>
              <a:t>questions?</a:t>
            </a:r>
            <a:endParaRPr sz="3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0" y="-1"/>
            <a:ext cx="9906000" cy="10287000"/>
            <a:chOff x="8382000" y="-1"/>
            <a:chExt cx="9906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0" y="0"/>
              <a:ext cx="9906000" cy="935354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200" spc="-90" dirty="0">
                <a:solidFill>
                  <a:srgbClr val="000000"/>
                </a:solidFill>
              </a:rPr>
              <a:t>Why</a:t>
            </a:r>
            <a:r>
              <a:rPr sz="7200" spc="-370" dirty="0">
                <a:solidFill>
                  <a:srgbClr val="000000"/>
                </a:solidFill>
              </a:rPr>
              <a:t> </a:t>
            </a:r>
            <a:r>
              <a:rPr sz="7200" spc="-10" dirty="0">
                <a:solidFill>
                  <a:srgbClr val="000000"/>
                </a:solidFill>
              </a:rPr>
              <a:t>Wireshark?</a:t>
            </a:r>
            <a:endParaRPr sz="7200"/>
          </a:p>
        </p:txBody>
      </p:sp>
      <p:sp>
        <p:nvSpPr>
          <p:cNvPr id="6" name="object 6"/>
          <p:cNvSpPr txBox="1"/>
          <p:nvPr/>
        </p:nvSpPr>
        <p:spPr>
          <a:xfrm>
            <a:off x="536213" y="4413262"/>
            <a:ext cx="7216140" cy="375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latin typeface="Verdana"/>
                <a:cs typeface="Verdana"/>
              </a:rPr>
              <a:t>Wireshark</a:t>
            </a:r>
            <a:r>
              <a:rPr sz="3000" spc="-17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used</a:t>
            </a:r>
            <a:r>
              <a:rPr sz="3000" spc="-17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to</a:t>
            </a:r>
            <a:r>
              <a:rPr sz="3000" spc="-17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capture</a:t>
            </a:r>
            <a:r>
              <a:rPr sz="3000" spc="-170" dirty="0">
                <a:latin typeface="Verdana"/>
                <a:cs typeface="Verdana"/>
              </a:rPr>
              <a:t> </a:t>
            </a:r>
            <a:r>
              <a:rPr sz="3000" spc="-180" dirty="0">
                <a:latin typeface="Verdana"/>
                <a:cs typeface="Verdana"/>
              </a:rPr>
              <a:t>&amp;</a:t>
            </a:r>
            <a:r>
              <a:rPr sz="3000" spc="-170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break </a:t>
            </a:r>
            <a:r>
              <a:rPr sz="3000" spc="110" dirty="0">
                <a:latin typeface="Verdana"/>
                <a:cs typeface="Verdana"/>
              </a:rPr>
              <a:t>down</a:t>
            </a:r>
            <a:r>
              <a:rPr sz="3000" spc="-135" dirty="0">
                <a:latin typeface="Verdana"/>
                <a:cs typeface="Verdana"/>
              </a:rPr>
              <a:t> </a:t>
            </a:r>
            <a:r>
              <a:rPr sz="3000" spc="-30" dirty="0">
                <a:latin typeface="Verdana"/>
                <a:cs typeface="Verdana"/>
              </a:rPr>
              <a:t>all</a:t>
            </a:r>
            <a:r>
              <a:rPr sz="3000" spc="-13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the</a:t>
            </a:r>
            <a:r>
              <a:rPr sz="3000" spc="-13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information</a:t>
            </a:r>
            <a:r>
              <a:rPr sz="3000" spc="-13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into</a:t>
            </a:r>
            <a:r>
              <a:rPr sz="3000" spc="-130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tiny </a:t>
            </a:r>
            <a:r>
              <a:rPr sz="3000" dirty="0">
                <a:latin typeface="Verdana"/>
                <a:cs typeface="Verdana"/>
              </a:rPr>
              <a:t>pieces</a:t>
            </a:r>
            <a:r>
              <a:rPr lang="en-US" sz="3000" dirty="0">
                <a:latin typeface="Verdana"/>
                <a:cs typeface="Verdana"/>
              </a:rPr>
              <a:t>,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so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spc="65" dirty="0">
                <a:latin typeface="Verdana"/>
                <a:cs typeface="Verdana"/>
              </a:rPr>
              <a:t>people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spc="70" dirty="0">
                <a:latin typeface="Verdana"/>
                <a:cs typeface="Verdana"/>
              </a:rPr>
              <a:t>can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look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at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each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spc="30" dirty="0">
                <a:latin typeface="Verdana"/>
                <a:cs typeface="Verdana"/>
              </a:rPr>
              <a:t>one </a:t>
            </a:r>
            <a:r>
              <a:rPr sz="3000" spc="-30" dirty="0">
                <a:latin typeface="Verdana"/>
                <a:cs typeface="Verdana"/>
              </a:rPr>
              <a:t>closely</a:t>
            </a:r>
            <a:r>
              <a:rPr sz="3000" spc="-229" dirty="0">
                <a:latin typeface="Verdana"/>
                <a:cs typeface="Verdana"/>
              </a:rPr>
              <a:t> </a:t>
            </a:r>
            <a:r>
              <a:rPr sz="3000" spc="70" dirty="0">
                <a:latin typeface="Verdana"/>
                <a:cs typeface="Verdana"/>
              </a:rPr>
              <a:t>and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spc="65" dirty="0">
                <a:latin typeface="Verdana"/>
                <a:cs typeface="Verdana"/>
              </a:rPr>
              <a:t>ﬁnd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spc="-45" dirty="0">
                <a:latin typeface="Verdana"/>
                <a:cs typeface="Verdana"/>
              </a:rPr>
              <a:t>any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weird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stuff</a:t>
            </a:r>
            <a:r>
              <a:rPr sz="3000" spc="-225" dirty="0">
                <a:latin typeface="Verdana"/>
                <a:cs typeface="Verdana"/>
              </a:rPr>
              <a:t> </a:t>
            </a:r>
            <a:r>
              <a:rPr sz="3000" spc="75" dirty="0">
                <a:latin typeface="Verdana"/>
                <a:cs typeface="Verdana"/>
              </a:rPr>
              <a:t>going </a:t>
            </a:r>
            <a:r>
              <a:rPr sz="3000" spc="-105" dirty="0">
                <a:latin typeface="Verdana"/>
                <a:cs typeface="Verdana"/>
              </a:rPr>
              <a:t>on.</a:t>
            </a:r>
            <a:r>
              <a:rPr sz="3000" spc="-204" dirty="0">
                <a:latin typeface="Verdana"/>
                <a:cs typeface="Verdana"/>
              </a:rPr>
              <a:t> </a:t>
            </a:r>
            <a:r>
              <a:rPr sz="3000" spc="-165" dirty="0">
                <a:latin typeface="Verdana"/>
                <a:cs typeface="Verdana"/>
              </a:rPr>
              <a:t>It's</a:t>
            </a:r>
            <a:r>
              <a:rPr sz="3000" spc="-204" dirty="0">
                <a:latin typeface="Verdana"/>
                <a:cs typeface="Verdana"/>
              </a:rPr>
              <a:t> </a:t>
            </a:r>
            <a:r>
              <a:rPr sz="3000" spc="-45" dirty="0">
                <a:latin typeface="Verdana"/>
                <a:cs typeface="Verdana"/>
              </a:rPr>
              <a:t>a</a:t>
            </a:r>
            <a:r>
              <a:rPr sz="3000" spc="-20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must-</a:t>
            </a:r>
            <a:r>
              <a:rPr sz="3000" spc="-90" dirty="0">
                <a:latin typeface="Verdana"/>
                <a:cs typeface="Verdana"/>
              </a:rPr>
              <a:t>have</a:t>
            </a:r>
            <a:r>
              <a:rPr sz="3000" spc="-204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tool</a:t>
            </a:r>
            <a:r>
              <a:rPr sz="3000" spc="-20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for</a:t>
            </a:r>
            <a:r>
              <a:rPr sz="3000" spc="-204" dirty="0">
                <a:latin typeface="Verdana"/>
                <a:cs typeface="Verdana"/>
              </a:rPr>
              <a:t> </a:t>
            </a:r>
            <a:r>
              <a:rPr sz="3000" spc="40" dirty="0">
                <a:latin typeface="Verdana"/>
                <a:cs typeface="Verdana"/>
              </a:rPr>
              <a:t>keeping </a:t>
            </a:r>
            <a:r>
              <a:rPr sz="3000" dirty="0">
                <a:latin typeface="Verdana"/>
                <a:cs typeface="Verdana"/>
              </a:rPr>
              <a:t>networks</a:t>
            </a:r>
            <a:r>
              <a:rPr sz="3000" spc="-204" dirty="0">
                <a:latin typeface="Verdana"/>
                <a:cs typeface="Verdana"/>
              </a:rPr>
              <a:t> </a:t>
            </a:r>
            <a:r>
              <a:rPr sz="3000" spc="80" dirty="0">
                <a:latin typeface="Verdana"/>
                <a:cs typeface="Verdana"/>
              </a:rPr>
              <a:t>running</a:t>
            </a:r>
            <a:r>
              <a:rPr sz="3000" spc="-204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smoothly</a:t>
            </a:r>
            <a:r>
              <a:rPr sz="3000" spc="-200" dirty="0">
                <a:latin typeface="Verdana"/>
                <a:cs typeface="Verdana"/>
              </a:rPr>
              <a:t> </a:t>
            </a:r>
            <a:r>
              <a:rPr sz="3000" spc="45" dirty="0">
                <a:latin typeface="Verdana"/>
                <a:cs typeface="Verdana"/>
              </a:rPr>
              <a:t>and </a:t>
            </a:r>
            <a:r>
              <a:rPr sz="3000" spc="-10" dirty="0">
                <a:latin typeface="Verdana"/>
                <a:cs typeface="Verdana"/>
              </a:rPr>
              <a:t>securely.</a:t>
            </a:r>
            <a:endParaRPr sz="3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-1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0"/>
                </a:moveTo>
                <a:lnTo>
                  <a:pt x="0" y="0"/>
                </a:lnTo>
                <a:lnTo>
                  <a:pt x="0" y="10287000"/>
                </a:lnTo>
                <a:lnTo>
                  <a:pt x="9144000" y="10287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267" y="1196975"/>
            <a:ext cx="6544309" cy="21342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2196465">
              <a:lnSpc>
                <a:spcPct val="100499"/>
              </a:lnSpc>
              <a:spcBef>
                <a:spcPts val="55"/>
              </a:spcBef>
            </a:pPr>
            <a:r>
              <a:rPr sz="6900" spc="-20" dirty="0">
                <a:solidFill>
                  <a:srgbClr val="000000"/>
                </a:solidFill>
              </a:rPr>
              <a:t>What </a:t>
            </a:r>
            <a:r>
              <a:rPr sz="6900" spc="-10" dirty="0">
                <a:solidFill>
                  <a:srgbClr val="000000"/>
                </a:solidFill>
              </a:rPr>
              <a:t>Functionalities?</a:t>
            </a:r>
            <a:endParaRPr sz="6900"/>
          </a:p>
        </p:txBody>
      </p:sp>
      <p:sp>
        <p:nvSpPr>
          <p:cNvPr id="4" name="object 4"/>
          <p:cNvSpPr txBox="1"/>
          <p:nvPr/>
        </p:nvSpPr>
        <p:spPr>
          <a:xfrm>
            <a:off x="454230" y="4335831"/>
            <a:ext cx="4476115" cy="2692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lang="en-US" sz="3000" spc="-20" dirty="0">
                <a:latin typeface="Verdana"/>
                <a:cs typeface="Verdana"/>
              </a:rPr>
              <a:t>1</a:t>
            </a:r>
            <a:r>
              <a:rPr sz="3000" spc="-20" dirty="0">
                <a:latin typeface="Verdana"/>
                <a:cs typeface="Verdana"/>
              </a:rPr>
              <a:t>.</a:t>
            </a:r>
            <a:r>
              <a:rPr sz="3000" spc="-265" dirty="0">
                <a:latin typeface="Verdana"/>
                <a:cs typeface="Verdana"/>
              </a:rPr>
              <a:t> </a:t>
            </a:r>
            <a:r>
              <a:rPr sz="3000" spc="50" dirty="0">
                <a:latin typeface="Verdana"/>
                <a:cs typeface="Verdana"/>
              </a:rPr>
              <a:t>Packet</a:t>
            </a:r>
            <a:r>
              <a:rPr sz="3000" spc="-260" dirty="0">
                <a:latin typeface="Verdana"/>
                <a:cs typeface="Verdana"/>
              </a:rPr>
              <a:t> </a:t>
            </a:r>
            <a:r>
              <a:rPr sz="3000" spc="35" dirty="0">
                <a:latin typeface="Verdana"/>
                <a:cs typeface="Verdana"/>
              </a:rPr>
              <a:t>Capturing</a:t>
            </a:r>
            <a:endParaRPr sz="3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135" dirty="0">
                <a:latin typeface="Verdana"/>
                <a:cs typeface="Verdana"/>
              </a:rPr>
              <a:t>2.</a:t>
            </a:r>
            <a:r>
              <a:rPr sz="3000" spc="-12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Protocol</a:t>
            </a:r>
            <a:r>
              <a:rPr sz="3000" spc="-114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Analysis</a:t>
            </a:r>
            <a:endParaRPr sz="3000" dirty="0">
              <a:latin typeface="Verdana"/>
              <a:cs typeface="Verdana"/>
            </a:endParaRPr>
          </a:p>
          <a:p>
            <a:pPr marL="12700" marR="171450">
              <a:lnSpc>
                <a:spcPts val="4200"/>
              </a:lnSpc>
              <a:spcBef>
                <a:spcPts val="240"/>
              </a:spcBef>
            </a:pPr>
            <a:r>
              <a:rPr sz="3000" spc="-135" dirty="0">
                <a:latin typeface="Verdana"/>
                <a:cs typeface="Verdana"/>
              </a:rPr>
              <a:t>3.</a:t>
            </a:r>
            <a:r>
              <a:rPr sz="3000" spc="-17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Filtering</a:t>
            </a:r>
            <a:r>
              <a:rPr sz="3000" spc="-170" dirty="0">
                <a:latin typeface="Verdana"/>
                <a:cs typeface="Verdana"/>
              </a:rPr>
              <a:t> </a:t>
            </a:r>
            <a:r>
              <a:rPr sz="3000" spc="70" dirty="0">
                <a:latin typeface="Verdana"/>
                <a:cs typeface="Verdana"/>
              </a:rPr>
              <a:t>and</a:t>
            </a:r>
            <a:r>
              <a:rPr sz="3000" spc="-165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Search </a:t>
            </a:r>
            <a:r>
              <a:rPr lang="en-US" sz="3000" spc="135" dirty="0">
                <a:latin typeface="Verdana"/>
                <a:cs typeface="Verdana"/>
              </a:rPr>
              <a:t>4</a:t>
            </a:r>
            <a:r>
              <a:rPr sz="3000" spc="135" dirty="0">
                <a:latin typeface="Verdana"/>
                <a:cs typeface="Verdana"/>
              </a:rPr>
              <a:t>.</a:t>
            </a:r>
            <a:r>
              <a:rPr sz="3000" spc="-270" dirty="0">
                <a:latin typeface="Verdana"/>
                <a:cs typeface="Verdana"/>
              </a:rPr>
              <a:t> </a:t>
            </a:r>
            <a:r>
              <a:rPr sz="3000" spc="50" dirty="0">
                <a:latin typeface="Verdana"/>
                <a:cs typeface="Verdana"/>
              </a:rPr>
              <a:t>Packet</a:t>
            </a:r>
            <a:r>
              <a:rPr sz="3000" spc="-265" dirty="0">
                <a:latin typeface="Verdana"/>
                <a:cs typeface="Verdana"/>
              </a:rPr>
              <a:t> </a:t>
            </a:r>
            <a:r>
              <a:rPr sz="3000" spc="80" dirty="0">
                <a:latin typeface="Verdana"/>
                <a:cs typeface="Verdana"/>
              </a:rPr>
              <a:t>Decoding</a:t>
            </a:r>
            <a:endParaRPr sz="3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3000" spc="-135" dirty="0">
                <a:latin typeface="Verdana"/>
                <a:cs typeface="Verdana"/>
              </a:rPr>
              <a:t>5.</a:t>
            </a:r>
            <a:r>
              <a:rPr sz="3000" spc="-254" dirty="0">
                <a:latin typeface="Verdana"/>
                <a:cs typeface="Verdana"/>
              </a:rPr>
              <a:t> </a:t>
            </a:r>
            <a:r>
              <a:rPr sz="3000" spc="-35" dirty="0">
                <a:latin typeface="Verdana"/>
                <a:cs typeface="Verdana"/>
              </a:rPr>
              <a:t>Statics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70" dirty="0">
                <a:latin typeface="Verdana"/>
                <a:cs typeface="Verdana"/>
              </a:rPr>
              <a:t>and</a:t>
            </a:r>
            <a:r>
              <a:rPr sz="3000" spc="-254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Graphing</a:t>
            </a:r>
            <a:endParaRPr sz="30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050" y="200529"/>
            <a:ext cx="9143999" cy="9143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08363" y="256209"/>
            <a:ext cx="8272780" cy="21342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042669" marR="5080" indent="-1030605">
              <a:lnSpc>
                <a:spcPct val="100499"/>
              </a:lnSpc>
              <a:spcBef>
                <a:spcPts val="55"/>
              </a:spcBef>
            </a:pPr>
            <a:r>
              <a:rPr sz="6900" dirty="0">
                <a:solidFill>
                  <a:srgbClr val="D85DFF"/>
                </a:solidFill>
              </a:rPr>
              <a:t>Monitoring</a:t>
            </a:r>
            <a:r>
              <a:rPr sz="6900" spc="480" dirty="0">
                <a:solidFill>
                  <a:srgbClr val="D85DFF"/>
                </a:solidFill>
              </a:rPr>
              <a:t> </a:t>
            </a:r>
            <a:r>
              <a:rPr sz="6900" spc="-60" dirty="0">
                <a:solidFill>
                  <a:srgbClr val="D85DFF"/>
                </a:solidFill>
              </a:rPr>
              <a:t>Network </a:t>
            </a:r>
            <a:r>
              <a:rPr sz="6900" dirty="0">
                <a:solidFill>
                  <a:srgbClr val="D85DFF"/>
                </a:solidFill>
              </a:rPr>
              <a:t>with</a:t>
            </a:r>
            <a:r>
              <a:rPr sz="6900" spc="-315" dirty="0">
                <a:solidFill>
                  <a:srgbClr val="D85DFF"/>
                </a:solidFill>
              </a:rPr>
              <a:t> </a:t>
            </a:r>
            <a:r>
              <a:rPr sz="6900" spc="-10" dirty="0">
                <a:solidFill>
                  <a:srgbClr val="D85DFF"/>
                </a:solidFill>
              </a:rPr>
              <a:t>W</a:t>
            </a:r>
            <a:r>
              <a:rPr lang="en-US" sz="6900" spc="-10" dirty="0">
                <a:solidFill>
                  <a:srgbClr val="D85DFF"/>
                </a:solidFill>
              </a:rPr>
              <a:t>i</a:t>
            </a:r>
            <a:r>
              <a:rPr sz="6900" spc="-10" dirty="0">
                <a:solidFill>
                  <a:srgbClr val="D85DFF"/>
                </a:solidFill>
              </a:rPr>
              <a:t>reshark</a:t>
            </a:r>
            <a:endParaRPr sz="6900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27490" cy="10266045"/>
            <a:chOff x="0" y="0"/>
            <a:chExt cx="9127490" cy="10266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27375" cy="483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30537"/>
              <a:ext cx="9109976" cy="48196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532525"/>
              <a:ext cx="9109976" cy="7334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06267" y="3622433"/>
            <a:ext cx="133350" cy="1333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723069" y="3428758"/>
            <a:ext cx="85451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000" spc="85" dirty="0">
                <a:solidFill>
                  <a:srgbClr val="FFFFFF"/>
                </a:solidFill>
                <a:latin typeface="Cambria"/>
                <a:cs typeface="Cambria"/>
              </a:rPr>
              <a:t>Some</a:t>
            </a:r>
            <a:r>
              <a:rPr sz="30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Cambria"/>
                <a:cs typeface="Cambria"/>
              </a:rPr>
              <a:t>captured</a:t>
            </a:r>
            <a:r>
              <a:rPr sz="30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Cambria"/>
                <a:cs typeface="Cambria"/>
              </a:rPr>
              <a:t>packets</a:t>
            </a:r>
            <a:r>
              <a:rPr sz="30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3000" spc="1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Cambria"/>
                <a:cs typeface="Cambria"/>
              </a:rPr>
              <a:t>my</a:t>
            </a:r>
            <a:r>
              <a:rPr sz="30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Cambria"/>
                <a:cs typeface="Cambria"/>
              </a:rPr>
              <a:t>home</a:t>
            </a:r>
            <a:r>
              <a:rPr sz="300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Cambria"/>
                <a:cs typeface="Cambria"/>
              </a:rPr>
              <a:t>network.</a:t>
            </a:r>
            <a:r>
              <a:rPr sz="3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30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3000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see</a:t>
            </a:r>
            <a:r>
              <a:rPr sz="3000" spc="2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3000" spc="25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total</a:t>
            </a:r>
            <a:r>
              <a:rPr sz="30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30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3000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Cambria"/>
                <a:cs typeface="Cambria"/>
              </a:rPr>
              <a:t>packets</a:t>
            </a:r>
            <a:r>
              <a:rPr sz="3000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Cambria"/>
                <a:cs typeface="Cambria"/>
              </a:rPr>
              <a:t>captured </a:t>
            </a:r>
            <a:r>
              <a:rPr sz="3000" spc="-95" dirty="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lang="en-US" sz="3000" spc="-95" dirty="0">
                <a:solidFill>
                  <a:srgbClr val="FFFFFF"/>
                </a:solidFill>
                <a:latin typeface="Cambria"/>
                <a:cs typeface="Cambria"/>
              </a:rPr>
              <a:t>66</a:t>
            </a:r>
            <a:r>
              <a:rPr sz="3000" spc="-95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lang="en-US" sz="3000" spc="-95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r>
              <a:rPr sz="3000" spc="-95" dirty="0">
                <a:solidFill>
                  <a:srgbClr val="FFFFFF"/>
                </a:solidFill>
                <a:latin typeface="Cambria"/>
                <a:cs typeface="Cambria"/>
              </a:rPr>
              <a:t>54).</a:t>
            </a:r>
            <a:endParaRPr sz="3000" dirty="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90964" y="8778799"/>
            <a:ext cx="133350" cy="1333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611639" y="8585124"/>
            <a:ext cx="86550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00000"/>
              </a:lnSpc>
              <a:spcBef>
                <a:spcPts val="100"/>
              </a:spcBef>
              <a:tabLst>
                <a:tab pos="1200150" algn="l"/>
                <a:tab pos="2040889" algn="l"/>
                <a:tab pos="3241040" algn="l"/>
                <a:tab pos="3953510" algn="l"/>
                <a:tab pos="5810250" algn="l"/>
                <a:tab pos="7207250" algn="l"/>
              </a:tabLst>
            </a:pPr>
            <a:r>
              <a:rPr sz="3000" spc="45" dirty="0">
                <a:solidFill>
                  <a:srgbClr val="FFFFFF"/>
                </a:solidFill>
                <a:latin typeface="Cambria"/>
                <a:cs typeface="Cambria"/>
              </a:rPr>
              <a:t>Here</a:t>
            </a:r>
            <a:r>
              <a:rPr lang="en-US" sz="30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lang="en-US" sz="30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Cambria"/>
                <a:cs typeface="Cambria"/>
              </a:rPr>
              <a:t>want</a:t>
            </a:r>
            <a:r>
              <a:rPr lang="en-US" sz="30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lang="en-US" sz="30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Cambria"/>
                <a:cs typeface="Cambria"/>
              </a:rPr>
              <a:t>compare</a:t>
            </a:r>
            <a:r>
              <a:rPr lang="en-US" sz="30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Cambria"/>
                <a:cs typeface="Cambria"/>
              </a:rPr>
              <a:t>which</a:t>
            </a:r>
            <a:r>
              <a:rPr lang="en-US" sz="30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Cambria"/>
                <a:cs typeface="Cambria"/>
              </a:rPr>
              <a:t>protocol</a:t>
            </a:r>
            <a:r>
              <a:rPr lang="en-US" sz="30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Cambria"/>
                <a:cs typeface="Cambria"/>
              </a:rPr>
              <a:t>consuming</a:t>
            </a:r>
            <a:r>
              <a:rPr sz="3000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bandwidth</a:t>
            </a:r>
            <a:r>
              <a:rPr sz="3000" spc="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Cambria"/>
                <a:cs typeface="Cambria"/>
              </a:rPr>
              <a:t>more.</a:t>
            </a:r>
            <a:endParaRPr sz="30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Cambria"/>
                <a:cs typeface="Cambria"/>
              </a:rPr>
              <a:t>You</a:t>
            </a:r>
            <a:r>
              <a:rPr sz="3000" b="0" spc="150" dirty="0">
                <a:latin typeface="Cambria"/>
                <a:cs typeface="Cambria"/>
              </a:rPr>
              <a:t> </a:t>
            </a:r>
            <a:r>
              <a:rPr sz="3000" b="0" spc="85" dirty="0">
                <a:latin typeface="Cambria"/>
                <a:cs typeface="Cambria"/>
              </a:rPr>
              <a:t>can</a:t>
            </a:r>
            <a:r>
              <a:rPr sz="3000" b="0" spc="155" dirty="0">
                <a:latin typeface="Cambria"/>
                <a:cs typeface="Cambria"/>
              </a:rPr>
              <a:t> </a:t>
            </a:r>
            <a:r>
              <a:rPr sz="3000" b="0" dirty="0">
                <a:latin typeface="Cambria"/>
                <a:cs typeface="Cambria"/>
              </a:rPr>
              <a:t>enable</a:t>
            </a:r>
            <a:r>
              <a:rPr sz="3000" b="0" spc="155" dirty="0">
                <a:latin typeface="Cambria"/>
                <a:cs typeface="Cambria"/>
              </a:rPr>
              <a:t> </a:t>
            </a:r>
            <a:r>
              <a:rPr sz="3000" b="0" spc="85" dirty="0">
                <a:latin typeface="Cambria"/>
                <a:cs typeface="Cambria"/>
              </a:rPr>
              <a:t>name</a:t>
            </a:r>
            <a:r>
              <a:rPr sz="3000" b="0" spc="155" dirty="0">
                <a:latin typeface="Cambria"/>
                <a:cs typeface="Cambria"/>
              </a:rPr>
              <a:t> </a:t>
            </a:r>
            <a:r>
              <a:rPr sz="3000" b="0" spc="40" dirty="0">
                <a:latin typeface="Cambria"/>
                <a:cs typeface="Cambria"/>
              </a:rPr>
              <a:t>resolution</a:t>
            </a:r>
            <a:endParaRPr sz="3000" dirty="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83" y="7167333"/>
            <a:ext cx="133350" cy="1333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As</a:t>
            </a:r>
            <a:r>
              <a:rPr sz="3000" spc="6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you</a:t>
            </a:r>
            <a:r>
              <a:rPr sz="3000" spc="15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85" dirty="0">
                <a:solidFill>
                  <a:srgbClr val="FFFBFB"/>
                </a:solidFill>
                <a:latin typeface="Cambria"/>
                <a:cs typeface="Cambria"/>
              </a:rPr>
              <a:t>can</a:t>
            </a:r>
            <a:r>
              <a:rPr sz="3000" spc="15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see</a:t>
            </a:r>
            <a:r>
              <a:rPr sz="3000" spc="11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50" dirty="0">
                <a:solidFill>
                  <a:srgbClr val="FFFBFB"/>
                </a:solidFill>
                <a:latin typeface="Cambria"/>
                <a:cs typeface="Cambria"/>
              </a:rPr>
              <a:t>to</a:t>
            </a:r>
            <a:r>
              <a:rPr sz="3000" spc="105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65" dirty="0">
                <a:solidFill>
                  <a:srgbClr val="FFFBFB"/>
                </a:solidFill>
                <a:latin typeface="Cambria"/>
                <a:cs typeface="Cambria"/>
              </a:rPr>
              <a:t>the</a:t>
            </a:r>
            <a:r>
              <a:rPr sz="3000" spc="15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90" dirty="0">
                <a:solidFill>
                  <a:srgbClr val="FFFBFB"/>
                </a:solidFill>
                <a:latin typeface="Cambria"/>
                <a:cs typeface="Cambria"/>
              </a:rPr>
              <a:t>right,</a:t>
            </a:r>
            <a:r>
              <a:rPr sz="3000" spc="15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now</a:t>
            </a:r>
            <a:r>
              <a:rPr sz="3000" spc="-15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you</a:t>
            </a:r>
            <a:r>
              <a:rPr sz="3000" spc="15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are</a:t>
            </a:r>
            <a:r>
              <a:rPr sz="3000" spc="15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able</a:t>
            </a:r>
            <a:r>
              <a:rPr sz="3000" spc="105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25" dirty="0">
                <a:solidFill>
                  <a:srgbClr val="FFFBFB"/>
                </a:solidFill>
                <a:latin typeface="Cambria"/>
                <a:cs typeface="Cambria"/>
              </a:rPr>
              <a:t>to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see</a:t>
            </a:r>
            <a:r>
              <a:rPr sz="3000" spc="45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55" dirty="0">
                <a:solidFill>
                  <a:srgbClr val="FFFBFB"/>
                </a:solidFill>
                <a:latin typeface="Cambria"/>
                <a:cs typeface="Cambria"/>
              </a:rPr>
              <a:t>which</a:t>
            </a:r>
            <a:r>
              <a:rPr sz="3000" spc="135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70" dirty="0">
                <a:solidFill>
                  <a:srgbClr val="FFFBFB"/>
                </a:solidFill>
                <a:latin typeface="Cambria"/>
                <a:cs typeface="Cambria"/>
              </a:rPr>
              <a:t>endpoint</a:t>
            </a:r>
            <a:r>
              <a:rPr sz="3000" spc="85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is</a:t>
            </a:r>
            <a:r>
              <a:rPr sz="3000" spc="135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90" dirty="0">
                <a:solidFill>
                  <a:srgbClr val="FFFBFB"/>
                </a:solidFill>
                <a:latin typeface="Cambria"/>
                <a:cs typeface="Cambria"/>
              </a:rPr>
              <a:t>consuming</a:t>
            </a:r>
            <a:r>
              <a:rPr sz="3000" spc="135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40" dirty="0">
                <a:solidFill>
                  <a:srgbClr val="FFFBFB"/>
                </a:solidFill>
                <a:latin typeface="Cambria"/>
                <a:cs typeface="Cambria"/>
              </a:rPr>
              <a:t>more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bandwidth</a:t>
            </a:r>
            <a:r>
              <a:rPr sz="3000" spc="17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with</a:t>
            </a:r>
            <a:r>
              <a:rPr sz="3000" spc="27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dirty="0">
                <a:solidFill>
                  <a:srgbClr val="FFFBFB"/>
                </a:solidFill>
                <a:latin typeface="Cambria"/>
                <a:cs typeface="Cambria"/>
              </a:rPr>
              <a:t>its</a:t>
            </a:r>
            <a:r>
              <a:rPr sz="3000" spc="27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80" dirty="0">
                <a:solidFill>
                  <a:srgbClr val="FFFBFB"/>
                </a:solidFill>
                <a:latin typeface="Cambria"/>
                <a:cs typeface="Cambria"/>
              </a:rPr>
              <a:t>domain</a:t>
            </a:r>
            <a:r>
              <a:rPr sz="3000" spc="270" dirty="0">
                <a:solidFill>
                  <a:srgbClr val="FFFBFB"/>
                </a:solidFill>
                <a:latin typeface="Cambria"/>
                <a:cs typeface="Cambria"/>
              </a:rPr>
              <a:t> </a:t>
            </a:r>
            <a:r>
              <a:rPr sz="3000" spc="80" dirty="0">
                <a:solidFill>
                  <a:srgbClr val="FFFBFB"/>
                </a:solidFill>
                <a:latin typeface="Cambria"/>
                <a:cs typeface="Cambria"/>
              </a:rPr>
              <a:t>name.</a:t>
            </a:r>
            <a:endParaRPr sz="30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917" y="2350643"/>
            <a:ext cx="5634990" cy="156273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822325" marR="5080" indent="-810260">
              <a:lnSpc>
                <a:spcPct val="101299"/>
              </a:lnSpc>
              <a:spcBef>
                <a:spcPts val="45"/>
              </a:spcBef>
            </a:pPr>
            <a:r>
              <a:rPr sz="5000" dirty="0">
                <a:solidFill>
                  <a:srgbClr val="000000"/>
                </a:solidFill>
              </a:rPr>
              <a:t>Bandwidth</a:t>
            </a:r>
            <a:r>
              <a:rPr sz="5000" spc="10" dirty="0">
                <a:solidFill>
                  <a:srgbClr val="000000"/>
                </a:solidFill>
              </a:rPr>
              <a:t> </a:t>
            </a:r>
            <a:r>
              <a:rPr sz="5000" dirty="0">
                <a:solidFill>
                  <a:srgbClr val="000000"/>
                </a:solidFill>
              </a:rPr>
              <a:t>used</a:t>
            </a:r>
            <a:r>
              <a:rPr sz="5000" spc="10" dirty="0">
                <a:solidFill>
                  <a:srgbClr val="000000"/>
                </a:solidFill>
              </a:rPr>
              <a:t> </a:t>
            </a:r>
            <a:r>
              <a:rPr sz="5000" spc="-25" dirty="0">
                <a:solidFill>
                  <a:srgbClr val="000000"/>
                </a:solidFill>
              </a:rPr>
              <a:t>by </a:t>
            </a:r>
            <a:r>
              <a:rPr sz="5000" dirty="0">
                <a:solidFill>
                  <a:srgbClr val="000000"/>
                </a:solidFill>
              </a:rPr>
              <a:t>each</a:t>
            </a:r>
            <a:r>
              <a:rPr sz="5000" spc="55" dirty="0">
                <a:solidFill>
                  <a:srgbClr val="000000"/>
                </a:solidFill>
              </a:rPr>
              <a:t> </a:t>
            </a:r>
            <a:r>
              <a:rPr sz="5000" spc="-10" dirty="0">
                <a:solidFill>
                  <a:srgbClr val="000000"/>
                </a:solidFill>
              </a:rPr>
              <a:t>protocol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249485" y="4065049"/>
            <a:ext cx="6071235" cy="375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135" dirty="0">
                <a:latin typeface="Verdana"/>
                <a:cs typeface="Verdana"/>
              </a:rPr>
              <a:t>In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the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ﬁgure,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70" dirty="0">
                <a:latin typeface="Verdana"/>
                <a:cs typeface="Verdana"/>
              </a:rPr>
              <a:t>we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70" dirty="0">
                <a:latin typeface="Verdana"/>
                <a:cs typeface="Verdana"/>
              </a:rPr>
              <a:t>can</a:t>
            </a:r>
            <a:r>
              <a:rPr sz="3000" spc="-220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see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that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all </a:t>
            </a:r>
            <a:r>
              <a:rPr sz="3000" dirty="0">
                <a:latin typeface="Verdana"/>
                <a:cs typeface="Verdana"/>
              </a:rPr>
              <a:t>packets</a:t>
            </a:r>
            <a:r>
              <a:rPr lang="en-US" sz="3000" dirty="0">
                <a:latin typeface="Verdana"/>
                <a:cs typeface="Verdana"/>
              </a:rPr>
              <a:t> are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us</a:t>
            </a:r>
            <a:r>
              <a:rPr lang="en-US" sz="3000" dirty="0">
                <a:latin typeface="Verdana"/>
                <a:cs typeface="Verdana"/>
              </a:rPr>
              <a:t>ing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spc="-135" dirty="0">
                <a:latin typeface="Verdana"/>
                <a:cs typeface="Verdana"/>
              </a:rPr>
              <a:t>IPv4.</a:t>
            </a:r>
            <a:r>
              <a:rPr sz="3000" spc="-21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At</a:t>
            </a:r>
            <a:r>
              <a:rPr sz="3000" spc="-210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the </a:t>
            </a:r>
            <a:r>
              <a:rPr sz="3000" spc="-10" dirty="0">
                <a:latin typeface="Verdana"/>
                <a:cs typeface="Verdana"/>
              </a:rPr>
              <a:t>transport</a:t>
            </a:r>
            <a:r>
              <a:rPr sz="3000" spc="-240" dirty="0">
                <a:latin typeface="Verdana"/>
                <a:cs typeface="Verdana"/>
              </a:rPr>
              <a:t> </a:t>
            </a:r>
            <a:r>
              <a:rPr sz="3000" spc="-145" dirty="0">
                <a:latin typeface="Verdana"/>
                <a:cs typeface="Verdana"/>
              </a:rPr>
              <a:t>layer,</a:t>
            </a:r>
            <a:r>
              <a:rPr sz="3000" spc="-235" dirty="0">
                <a:latin typeface="Verdana"/>
                <a:cs typeface="Verdana"/>
              </a:rPr>
              <a:t> </a:t>
            </a:r>
            <a:r>
              <a:rPr sz="3000" spc="75" dirty="0">
                <a:latin typeface="Verdana"/>
                <a:cs typeface="Verdana"/>
              </a:rPr>
              <a:t>TCP</a:t>
            </a:r>
            <a:r>
              <a:rPr sz="3000" spc="-235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takes</a:t>
            </a:r>
            <a:r>
              <a:rPr sz="3000" spc="-235" dirty="0">
                <a:latin typeface="Verdana"/>
                <a:cs typeface="Verdana"/>
              </a:rPr>
              <a:t> </a:t>
            </a:r>
            <a:r>
              <a:rPr sz="3000" spc="-25" dirty="0">
                <a:latin typeface="Verdana"/>
                <a:cs typeface="Verdana"/>
              </a:rPr>
              <a:t>the </a:t>
            </a:r>
            <a:r>
              <a:rPr sz="3000" spc="-10" dirty="0">
                <a:latin typeface="Verdana"/>
                <a:cs typeface="Verdana"/>
              </a:rPr>
              <a:t>largest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share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75" dirty="0">
                <a:latin typeface="Verdana"/>
                <a:cs typeface="Verdana"/>
              </a:rPr>
              <a:t>with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-285" dirty="0">
                <a:latin typeface="Verdana"/>
                <a:cs typeface="Verdana"/>
              </a:rPr>
              <a:t>77.3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percent.</a:t>
            </a:r>
            <a:endParaRPr sz="3000" dirty="0">
              <a:latin typeface="Verdana"/>
              <a:cs typeface="Verdana"/>
            </a:endParaRPr>
          </a:p>
          <a:p>
            <a:pPr marL="12700" marR="645160">
              <a:lnSpc>
                <a:spcPts val="4200"/>
              </a:lnSpc>
              <a:spcBef>
                <a:spcPts val="100"/>
              </a:spcBef>
            </a:pPr>
            <a:r>
              <a:rPr sz="3000" spc="210" dirty="0">
                <a:latin typeface="Verdana"/>
                <a:cs typeface="Verdana"/>
              </a:rPr>
              <a:t>UDP</a:t>
            </a:r>
            <a:r>
              <a:rPr sz="3000" spc="-19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accounts</a:t>
            </a:r>
            <a:r>
              <a:rPr sz="3000" spc="-190" dirty="0">
                <a:latin typeface="Verdana"/>
                <a:cs typeface="Verdana"/>
              </a:rPr>
              <a:t> </a:t>
            </a:r>
            <a:r>
              <a:rPr sz="3000" spc="-40" dirty="0">
                <a:latin typeface="Verdana"/>
                <a:cs typeface="Verdana"/>
              </a:rPr>
              <a:t>for</a:t>
            </a:r>
            <a:r>
              <a:rPr sz="3000" spc="-19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only</a:t>
            </a:r>
            <a:r>
              <a:rPr sz="3000" spc="-190" dirty="0">
                <a:latin typeface="Verdana"/>
                <a:cs typeface="Verdana"/>
              </a:rPr>
              <a:t> </a:t>
            </a:r>
            <a:r>
              <a:rPr sz="3000" spc="-285" dirty="0">
                <a:latin typeface="Verdana"/>
                <a:cs typeface="Verdana"/>
              </a:rPr>
              <a:t>22.3 </a:t>
            </a:r>
            <a:r>
              <a:rPr sz="3000" spc="-25" dirty="0">
                <a:latin typeface="Verdana"/>
                <a:cs typeface="Verdana"/>
              </a:rPr>
              <a:t>percent,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spc="70" dirty="0">
                <a:latin typeface="Verdana"/>
                <a:cs typeface="Verdana"/>
              </a:rPr>
              <a:t>and</a:t>
            </a:r>
            <a:r>
              <a:rPr sz="3000" spc="-240" dirty="0">
                <a:latin typeface="Verdana"/>
                <a:cs typeface="Verdana"/>
              </a:rPr>
              <a:t> </a:t>
            </a:r>
            <a:r>
              <a:rPr sz="3000" spc="60" dirty="0">
                <a:latin typeface="Verdana"/>
                <a:cs typeface="Verdana"/>
              </a:rPr>
              <a:t>HTTP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spc="-65" dirty="0">
                <a:latin typeface="Verdana"/>
                <a:cs typeface="Verdana"/>
              </a:rPr>
              <a:t>is</a:t>
            </a:r>
            <a:r>
              <a:rPr sz="3000" spc="-240" dirty="0">
                <a:latin typeface="Verdana"/>
                <a:cs typeface="Verdana"/>
              </a:rPr>
              <a:t> </a:t>
            </a:r>
            <a:r>
              <a:rPr sz="3000" spc="-50" dirty="0">
                <a:latin typeface="Verdana"/>
                <a:cs typeface="Verdana"/>
              </a:rPr>
              <a:t>just</a:t>
            </a:r>
            <a:r>
              <a:rPr sz="3000" spc="-240" dirty="0">
                <a:latin typeface="Verdana"/>
                <a:cs typeface="Verdana"/>
              </a:rPr>
              <a:t> </a:t>
            </a:r>
            <a:r>
              <a:rPr sz="3000" spc="-80" dirty="0">
                <a:latin typeface="Verdana"/>
                <a:cs typeface="Verdana"/>
              </a:rPr>
              <a:t>0.0 </a:t>
            </a:r>
            <a:r>
              <a:rPr sz="3000" spc="-10" dirty="0">
                <a:latin typeface="Verdana"/>
                <a:cs typeface="Verdana"/>
              </a:rPr>
              <a:t>percent</a:t>
            </a:r>
            <a:endParaRPr sz="30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4545" y="1224648"/>
            <a:ext cx="11544299" cy="77143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1781" y="1873339"/>
            <a:ext cx="17217136" cy="725115"/>
          </a:xfrm>
          <a:prstGeom prst="rect">
            <a:avLst/>
          </a:prstGeom>
        </p:spPr>
        <p:txBody>
          <a:bodyPr vert="horz" wrap="square" lIns="0" tIns="169462" rIns="0" bIns="0" rtlCol="0">
            <a:spAutoFit/>
          </a:bodyPr>
          <a:lstStyle/>
          <a:p>
            <a:pPr marL="10533380">
              <a:lnSpc>
                <a:spcPct val="100000"/>
              </a:lnSpc>
              <a:spcBef>
                <a:spcPts val="125"/>
              </a:spcBef>
            </a:pPr>
            <a:r>
              <a:rPr lang="en-US" sz="3600" spc="-10" dirty="0" err="1"/>
              <a:t>Paessler</a:t>
            </a:r>
            <a:r>
              <a:rPr lang="en-US" sz="3600" spc="-10" dirty="0"/>
              <a:t> Router Traffic </a:t>
            </a:r>
            <a:r>
              <a:rPr lang="en-US" sz="3600" spc="-10" dirty="0" err="1"/>
              <a:t>Grapher</a:t>
            </a:r>
            <a:endParaRPr lang="en-US" sz="3600"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9454488" y="3397249"/>
            <a:ext cx="7544461" cy="555600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25"/>
              </a:spcBef>
            </a:pPr>
            <a:r>
              <a:rPr lang="en-US" sz="40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/>
              </a:rPr>
              <a:t>(PRTG) Network Monitor is network management software for bandwidth, usage, and availability monitoring. This technology runs on a Windows machine within the network and can automatically discover devices and collect various statistics.</a:t>
            </a:r>
            <a:endParaRPr sz="4000" dirty="0">
              <a:solidFill>
                <a:schemeClr val="bg1"/>
              </a:solidFill>
              <a:highlight>
                <a:srgbClr val="000000"/>
              </a:highlight>
              <a:latin typeface="Verdana"/>
              <a:cs typeface="Verdana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2F04BAF-654A-AF8E-CFA0-49273747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4" t="27013" r="12155" b="23434"/>
          <a:stretch/>
        </p:blipFill>
        <p:spPr bwMode="auto">
          <a:xfrm>
            <a:off x="1301750" y="945877"/>
            <a:ext cx="7544462" cy="4758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750" y="7664450"/>
            <a:ext cx="16764000" cy="106247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1925"/>
              </a:spcBef>
            </a:pPr>
            <a:r>
              <a:rPr lang="en-US" sz="5300" dirty="0"/>
              <a:t>Easy to install and configure using auto-discovery </a:t>
            </a:r>
            <a:endParaRPr sz="5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3DB3A-2A89-91ED-B881-58B82CAC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308" y="-1"/>
            <a:ext cx="8871857" cy="7089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B1C188-AC4C-22CD-3A21-8DE636E6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907" y="20820"/>
            <a:ext cx="8871857" cy="71014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12350" y="1568450"/>
            <a:ext cx="8001000" cy="66755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0"/>
              </a:spcBef>
            </a:pPr>
            <a:r>
              <a:rPr lang="en-US" sz="4800" spc="65" dirty="0">
                <a:solidFill>
                  <a:srgbClr val="000000"/>
                </a:solidFill>
              </a:rPr>
              <a:t>The home network consists of various devices, including routers, switches, wireless access points, and connected clients</a:t>
            </a:r>
            <a:br>
              <a:rPr lang="en-US" sz="4800" spc="65" dirty="0">
                <a:solidFill>
                  <a:srgbClr val="000000"/>
                </a:solidFill>
              </a:rPr>
            </a:br>
            <a:r>
              <a:rPr lang="en-US" sz="4800" spc="65" dirty="0">
                <a:solidFill>
                  <a:srgbClr val="000000"/>
                </a:solidFill>
              </a:rPr>
              <a:t>PRTG is monitoring the critical network components to ensure optimal performance.</a:t>
            </a:r>
            <a:endParaRPr sz="4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438E59-4CA0-2C27-04C7-38A222C0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7" y="0"/>
            <a:ext cx="9283875" cy="102997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1711</TotalTime>
  <Words>431</Words>
  <Application>Microsoft Office PowerPoint</Application>
  <PresentationFormat>Custom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Cambria</vt:lpstr>
      <vt:lpstr>Helvetica Neue</vt:lpstr>
      <vt:lpstr>Symbol</vt:lpstr>
      <vt:lpstr>Verdana</vt:lpstr>
      <vt:lpstr>Office Theme</vt:lpstr>
      <vt:lpstr>Optimizing Network Performance with Wireshark and PRTG</vt:lpstr>
      <vt:lpstr>Why Wireshark?</vt:lpstr>
      <vt:lpstr>What Functionalities?</vt:lpstr>
      <vt:lpstr>Monitoring Network with Wireshark</vt:lpstr>
      <vt:lpstr>You can enable name resolution</vt:lpstr>
      <vt:lpstr>Bandwidth used by each protocol</vt:lpstr>
      <vt:lpstr>Paessler Router Traffic Grapher</vt:lpstr>
      <vt:lpstr>Easy to install and configure using auto-discovery </vt:lpstr>
      <vt:lpstr>The home network consists of various devices, including routers, switches, wireless access points, and connected clients PRTG is monitoring the critical network components to ensure optimal performance.</vt:lpstr>
      <vt:lpstr>Real-time Performance Monitoring</vt:lpstr>
      <vt:lpstr>Alarm system and uptime and downtime status and bandwidth usage </vt:lpstr>
      <vt:lpstr>PowerPoint Presentation</vt:lpstr>
      <vt:lpstr>PowerPoint Presentation</vt:lpstr>
      <vt:lpstr>Conclusion</vt:lpstr>
      <vt:lpstr>Thanks! Do you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Network Performance with Wireshark and Cacti</dc:title>
  <dc:creator>Hesham Alblushi</dc:creator>
  <cp:lastModifiedBy>Hesham Alblushi</cp:lastModifiedBy>
  <cp:revision>5</cp:revision>
  <dcterms:created xsi:type="dcterms:W3CDTF">2024-05-25T00:44:39Z</dcterms:created>
  <dcterms:modified xsi:type="dcterms:W3CDTF">2024-05-27T18:01:28Z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2024-05-25T00:00:00Z</vt:filetime>
  </property>
  <property fmtid="{D5CDD505-2E9C-101B-9397-08002B2CF9AE}" pid="5" name="Producer">
    <vt:lpwstr>GPL Ghostscript 10.02.0</vt:lpwstr>
  </property>
</Properties>
</file>